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88" r:id="rId3"/>
    <p:sldId id="292" r:id="rId4"/>
    <p:sldId id="289" r:id="rId5"/>
    <p:sldId id="256" r:id="rId6"/>
    <p:sldId id="258" r:id="rId7"/>
    <p:sldId id="286" r:id="rId8"/>
    <p:sldId id="259" r:id="rId9"/>
    <p:sldId id="260" r:id="rId10"/>
    <p:sldId id="261" r:id="rId11"/>
    <p:sldId id="267" r:id="rId12"/>
    <p:sldId id="268" r:id="rId13"/>
    <p:sldId id="257" r:id="rId14"/>
    <p:sldId id="269" r:id="rId15"/>
    <p:sldId id="265" r:id="rId16"/>
    <p:sldId id="264" r:id="rId17"/>
    <p:sldId id="266" r:id="rId18"/>
    <p:sldId id="262" r:id="rId19"/>
    <p:sldId id="271" r:id="rId20"/>
    <p:sldId id="270" r:id="rId21"/>
    <p:sldId id="281" r:id="rId22"/>
    <p:sldId id="285" r:id="rId23"/>
    <p:sldId id="273" r:id="rId24"/>
    <p:sldId id="290" r:id="rId25"/>
    <p:sldId id="274" r:id="rId26"/>
    <p:sldId id="287" r:id="rId27"/>
    <p:sldId id="29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" initials="1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11BF"/>
    <a:srgbClr val="9E000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411E5B7-7241-4CE1-8835-5F288BC49C0E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14479A-BAA2-4C75-B7F8-FBD5DF01D8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029400" cy="406563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реализации персонифицированной модели повышения квалификации</a:t>
            </a:r>
            <a:b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2018 году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задачах на 2019 год</a:t>
            </a:r>
            <a:b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80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7992887" cy="4752528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основании дорожной карты </a:t>
            </a:r>
            <a:r>
              <a:rPr lang="ru-RU" sz="20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России по формированию и введению НСУР и структуры ЕФОМ предусмотрена оценка </a:t>
            </a:r>
            <a:r>
              <a:rPr lang="ru-RU" sz="2000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 групп профессиональных компетенций учите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ля: предметных, методических, психолого-педагогических и коммуникативных. </a:t>
            </a:r>
            <a:endParaRPr lang="ru-RU" sz="20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Соответственно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 должно обеспечивать конкретные изменения в этих профессиональных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компетенциях…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20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0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рекомендовать организациям ДПО </a:t>
            </a:r>
            <a:r>
              <a:rPr lang="ru-RU" sz="2000" u="sng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ввести в практику своей деятельности диагностику предметной компетентности учителя как элемент входного контроля </a:t>
            </a:r>
            <a:r>
              <a:rPr lang="ru-RU" sz="20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при проведении любой курсовой подготовки</a:t>
            </a:r>
          </a:p>
          <a:p>
            <a:endParaRPr lang="ru-RU" sz="2400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16632"/>
            <a:ext cx="8424936" cy="936105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Письмо Департамента государственной политики в сфере общего образования </a:t>
            </a:r>
            <a:r>
              <a:rPr lang="ru-RU" sz="2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РФ от </a:t>
            </a:r>
            <a:r>
              <a:rPr lang="ru-RU" sz="2200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27.12.2017 года №08-2739 </a:t>
            </a:r>
            <a:r>
              <a:rPr lang="ru-RU" sz="22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 модернизации системы дополнительного педагогического образования в Российской Федерации»</a:t>
            </a:r>
            <a:endParaRPr lang="ru-RU" sz="2200" dirty="0">
              <a:solidFill>
                <a:srgbClr val="9A11B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381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052736"/>
            <a:ext cx="8208911" cy="5544616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модуле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посткурсовой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мониторинг состоит из двух частей, это</a:t>
            </a:r>
            <a:r>
              <a:rPr 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u="sng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Анкетирование:</a:t>
            </a:r>
          </a:p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вопросы об условиях реализации образовательного процесса</a:t>
            </a:r>
          </a:p>
          <a:p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Тестирование: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блок – вопросы нормативно-правого характера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блок – вопросы психолого-педагогического содержания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блок  - вопросы по содержанию предмета</a:t>
            </a:r>
          </a:p>
          <a:p>
            <a:endParaRPr lang="ru-RU" dirty="0" smtClean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Педагогу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предоставляется возможность пройти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посткурсовой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мониторинг 2 раза (в течение 10 дней после прохождения ПК).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В ЛК фиксируется лучшая попытка.</a:t>
            </a:r>
          </a:p>
          <a:p>
            <a:endParaRPr lang="ru-RU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88640"/>
            <a:ext cx="8424936" cy="1080121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Независимая оценка качества ПК – </a:t>
            </a:r>
            <a:r>
              <a:rPr lang="ru-RU" sz="240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Посткурсовой</a:t>
            </a:r>
            <a:r>
              <a:rPr lang="ru-RU" sz="240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мониторинг 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780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196753"/>
            <a:ext cx="7992887" cy="4737912"/>
          </a:xfrm>
        </p:spPr>
        <p:txBody>
          <a:bodyPr/>
          <a:lstStyle/>
          <a:p>
            <a:endParaRPr lang="ru-RU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88641"/>
            <a:ext cx="8424936" cy="792088"/>
          </a:xfrm>
        </p:spPr>
        <p:txBody>
          <a:bodyPr/>
          <a:lstStyle/>
          <a:p>
            <a:pPr marL="182880" indent="0" algn="ctr">
              <a:buNone/>
            </a:pP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" t="7013" r="4640" b="36379"/>
          <a:stretch/>
        </p:blipFill>
        <p:spPr bwMode="auto">
          <a:xfrm>
            <a:off x="797668" y="612842"/>
            <a:ext cx="7461115" cy="3511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149081"/>
            <a:ext cx="8215312" cy="2423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131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04664"/>
            <a:ext cx="8280919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ПКМ в разрезе образовательных организаций</a:t>
            </a:r>
            <a:endParaRPr lang="ru-RU" sz="2400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2420888"/>
            <a:ext cx="6400800" cy="1530504"/>
          </a:xfrm>
        </p:spPr>
        <p:txBody>
          <a:bodyPr/>
          <a:lstStyle/>
          <a:p>
            <a:endParaRPr lang="ru-RU" sz="2400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1" t="31096" r="2847" b="14090"/>
          <a:stretch/>
        </p:blipFill>
        <p:spPr bwMode="auto">
          <a:xfrm>
            <a:off x="612434" y="1052736"/>
            <a:ext cx="779226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54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196753"/>
            <a:ext cx="7992887" cy="4737912"/>
          </a:xfrm>
        </p:spPr>
        <p:txBody>
          <a:bodyPr/>
          <a:lstStyle/>
          <a:p>
            <a:endParaRPr lang="ru-RU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88641"/>
            <a:ext cx="8424936" cy="79208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2400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ПКМ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предметам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0" r="6316" b="9682"/>
          <a:stretch/>
        </p:blipFill>
        <p:spPr bwMode="auto">
          <a:xfrm>
            <a:off x="508000" y="622569"/>
            <a:ext cx="8384480" cy="5976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80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76871"/>
            <a:ext cx="7992887" cy="3657793"/>
          </a:xfrm>
        </p:spPr>
        <p:txBody>
          <a:bodyPr/>
          <a:lstStyle/>
          <a:p>
            <a:endParaRPr lang="ru-RU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16633"/>
            <a:ext cx="8424936" cy="79208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 err="1" smtClean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Посткурсовой</a:t>
            </a:r>
            <a:r>
              <a:rPr lang="ru-RU" sz="2400" dirty="0" smtClean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 мониторинг (школы)</a:t>
            </a:r>
            <a:endParaRPr lang="ru-RU" sz="2400" dirty="0">
              <a:solidFill>
                <a:srgbClr val="9A11B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17" r="35189" b="7044"/>
          <a:stretch/>
        </p:blipFill>
        <p:spPr bwMode="auto">
          <a:xfrm>
            <a:off x="1475656" y="764704"/>
            <a:ext cx="6437380" cy="5557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611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76871"/>
            <a:ext cx="7992887" cy="3657793"/>
          </a:xfrm>
        </p:spPr>
        <p:txBody>
          <a:bodyPr/>
          <a:lstStyle/>
          <a:p>
            <a:endParaRPr lang="ru-RU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16632"/>
            <a:ext cx="8424936" cy="1584175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 err="1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Посткурсовой</a:t>
            </a:r>
            <a:r>
              <a:rPr lang="ru-RU" sz="2400" dirty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мониторинг ДОУ</a:t>
            </a:r>
            <a:endParaRPr lang="ru-RU" sz="2400" dirty="0">
              <a:solidFill>
                <a:srgbClr val="9A11B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10" r="43791" b="10248"/>
          <a:stretch/>
        </p:blipFill>
        <p:spPr bwMode="auto">
          <a:xfrm>
            <a:off x="1763688" y="908720"/>
            <a:ext cx="587115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035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76871"/>
            <a:ext cx="7992887" cy="3657793"/>
          </a:xfrm>
        </p:spPr>
        <p:txBody>
          <a:bodyPr/>
          <a:lstStyle/>
          <a:p>
            <a:endParaRPr lang="ru-RU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260649"/>
            <a:ext cx="8424936" cy="79208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dirty="0" smtClean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Подтверждение ПК</a:t>
            </a:r>
            <a:endParaRPr lang="ru-RU" sz="3200" dirty="0">
              <a:solidFill>
                <a:srgbClr val="9A11B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9" t="1947" b="-1"/>
          <a:stretch/>
        </p:blipFill>
        <p:spPr bwMode="auto">
          <a:xfrm>
            <a:off x="971600" y="889088"/>
            <a:ext cx="6984776" cy="5828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76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196753"/>
            <a:ext cx="7992887" cy="4737912"/>
          </a:xfrm>
        </p:spPr>
        <p:txBody>
          <a:bodyPr/>
          <a:lstStyle/>
          <a:p>
            <a:pPr algn="just"/>
            <a:r>
              <a:rPr lang="ru-RU" sz="2400" b="1" i="1" dirty="0">
                <a:solidFill>
                  <a:schemeClr val="accent6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Рейтинг обучающих образовательных организаций;</a:t>
            </a:r>
          </a:p>
          <a:p>
            <a:pPr algn="just"/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Построение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индивидуальной программы коррекции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ситуации </a:t>
            </a:r>
            <a:r>
              <a:rPr lang="ru-RU" sz="2400" i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(педагогов направлять на внебюджетные курсы); </a:t>
            </a:r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endParaRPr lang="ru-RU" sz="2400" b="1" i="1" dirty="0">
              <a:solidFill>
                <a:srgbClr val="0070C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9A11B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Обучающие организации (МО и Н РТ) могут анализировать итоги мониторинга по районам.</a:t>
            </a:r>
            <a:endParaRPr lang="ru-RU" i="1" dirty="0">
              <a:solidFill>
                <a:srgbClr val="9A11B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88641"/>
            <a:ext cx="8424936" cy="79208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Мониторинг оценки качества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повышения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66629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196753"/>
            <a:ext cx="7992887" cy="4737912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Появилась возможность внести подтверждение внебюджетных курсов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(только институтов, которые проводят бюджетные курсы);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сентября подтверждение ПК вносит куратор обучающей организации.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88641"/>
            <a:ext cx="8424936" cy="79208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Изменения в работе модуля: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55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260648"/>
            <a:ext cx="6512511" cy="6480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80920" cy="6552728"/>
          </a:xfrm>
        </p:spPr>
        <p:txBody>
          <a:bodyPr/>
          <a:lstStyle/>
          <a:p>
            <a:pPr marL="45720" indent="0" fontAlgn="base"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каз  Президента Российской Федерации </a:t>
            </a:r>
          </a:p>
          <a:p>
            <a:pPr marL="45720" indent="0" algn="ctr" fontAlgn="base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национальных целях и стратегических задачах развития Российской Федерации на период до 2024 года"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обеспечить  </a:t>
            </a:r>
            <a:r>
              <a:rPr lang="ru-RU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глобальную </a:t>
            </a:r>
            <a:r>
              <a:rPr lang="ru-RU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конкурентоспособность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Российского образования, вхождение в </a:t>
            </a:r>
            <a:r>
              <a:rPr lang="ru-RU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десятку </a:t>
            </a:r>
            <a:r>
              <a:rPr lang="ru-RU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ведущих стран </a:t>
            </a:r>
            <a:r>
              <a:rPr lang="ru-RU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мира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качеству образования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303" t="18853" r="23778" b="11626"/>
          <a:stretch/>
        </p:blipFill>
        <p:spPr>
          <a:xfrm>
            <a:off x="611560" y="2770833"/>
            <a:ext cx="7200800" cy="397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07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196752"/>
            <a:ext cx="7992887" cy="525658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Отслеживать 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рохождение курсовой подготовки в соответствии с заявкой;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заполнение вкладки  </a:t>
            </a:r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«подтверждение ПК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(до сентября)</a:t>
            </a:r>
            <a:endParaRPr lang="ru-RU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прохождение </a:t>
            </a:r>
            <a:r>
              <a:rPr lang="ru-RU" sz="24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посткурсового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мониторинга;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перенос курсов (заявку по форме в УМС);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400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sz="2400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sz="2400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отказ от УН по уважительной причине (заявку в </a:t>
            </a:r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УМС)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400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88641"/>
            <a:ext cx="8424936" cy="79208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Функционал </a:t>
            </a:r>
            <a:r>
              <a:rPr lang="ru-RU" sz="24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оператора образовательной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организации: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739128"/>
              </p:ext>
            </p:extLst>
          </p:nvPr>
        </p:nvGraphicFramePr>
        <p:xfrm>
          <a:off x="755576" y="4581128"/>
          <a:ext cx="7632847" cy="12411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36104"/>
                <a:gridCol w="898714"/>
                <a:gridCol w="638617"/>
                <a:gridCol w="1236112"/>
                <a:gridCol w="839122"/>
                <a:gridCol w="847584"/>
                <a:gridCol w="847584"/>
                <a:gridCol w="702894"/>
                <a:gridCol w="686116"/>
              </a:tblGrid>
              <a:tr h="3600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Муници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паль-</a:t>
                      </a:r>
                      <a:r>
                        <a:rPr lang="ru-RU" sz="1000" dirty="0" err="1">
                          <a:effectLst/>
                        </a:rPr>
                        <a:t>ный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район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Образова</a:t>
                      </a:r>
                      <a:r>
                        <a:rPr lang="ru-RU" sz="1000" dirty="0"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тельная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организа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</a:t>
                      </a:r>
                      <a:r>
                        <a:rPr lang="ru-RU" sz="1000" dirty="0" err="1">
                          <a:effectLst/>
                        </a:rPr>
                        <a:t>ция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ФИО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Из заявления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 ЛК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Куда переводится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0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Обуча</a:t>
                      </a:r>
                      <a:r>
                        <a:rPr lang="ru-RU" sz="1000" dirty="0">
                          <a:effectLst/>
                        </a:rPr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ющая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органи</a:t>
                      </a:r>
                      <a:r>
                        <a:rPr lang="ru-RU" sz="1000" dirty="0">
                          <a:effectLst/>
                        </a:rPr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зация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Курс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Период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обуче</a:t>
                      </a:r>
                      <a:r>
                        <a:rPr lang="ru-RU" sz="1000" dirty="0">
                          <a:effectLst/>
                        </a:rPr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Обуча</a:t>
                      </a:r>
                      <a:r>
                        <a:rPr lang="ru-RU" sz="1000" dirty="0">
                          <a:effectLst/>
                        </a:rPr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ющая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органи</a:t>
                      </a:r>
                      <a:r>
                        <a:rPr lang="ru-RU" sz="1000" dirty="0">
                          <a:effectLst/>
                        </a:rPr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зация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Курс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Период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обуче-ния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</a:tr>
              <a:tr h="180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42" marR="4404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9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332656"/>
            <a:ext cx="7622232" cy="576064"/>
          </a:xfrm>
        </p:spPr>
        <p:txBody>
          <a:bodyPr/>
          <a:lstStyle/>
          <a:p>
            <a:pPr marL="0" indent="0" algn="l">
              <a:buNone/>
            </a:pP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работе: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484784"/>
            <a:ext cx="8136904" cy="4968552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200"/>
              </a:spcBef>
              <a:buAutoNum type="arabicPeriod"/>
            </a:pP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электронного реестра данных по итогам повышения квалификации педагогов РТ согласно нормативным документам</a:t>
            </a:r>
          </a:p>
          <a:p>
            <a:pPr marL="457200" indent="-457200">
              <a:spcBef>
                <a:spcPts val="1200"/>
              </a:spcBef>
              <a:buAutoNum type="arabicPeriod"/>
            </a:pP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кандидатов с учетом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должности, предмета, специализации/ направления</a:t>
            </a:r>
          </a:p>
          <a:p>
            <a:pPr marL="457200" indent="-457200">
              <a:spcBef>
                <a:spcPts val="1200"/>
              </a:spcBef>
              <a:buAutoNum type="arabicPeriod"/>
            </a:pP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Оценка деятельности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преподавателей</a:t>
            </a: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обучающих организаций (</a:t>
            </a:r>
            <a:r>
              <a:rPr lang="ru-RU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этапе ПКМ</a:t>
            </a: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002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116632"/>
            <a:ext cx="7694240" cy="4320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Новое в 2019 году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620688"/>
            <a:ext cx="8496944" cy="597666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500" b="1" i="1" u="sng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Обязательные модули:</a:t>
            </a:r>
            <a:endParaRPr lang="ru-RU" sz="1500" dirty="0">
              <a:solidFill>
                <a:srgbClr val="FF000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4572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5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«Формирование антикоррупционного мышления участников образовательного процесса» (2-4 часа).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«Противодействие терроризма и экстремизма» (2-4 часа).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«Финансовая грамотность» (2-4 часа).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«Формирование навыков оказания первой помощи» (8 часов).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«ФГОС НОО с ОВЗ и ФГОС НОО с у/о» (для учителей начальной школы).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Цифровые технологии в образовании (применительно к работе учителя, </a:t>
            </a:r>
            <a:r>
              <a:rPr lang="ru-RU" sz="1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педагога) 8 час.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5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</a:t>
            </a:r>
            <a:r>
              <a:rPr lang="ru-RU" sz="15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проведения ПК:</a:t>
            </a:r>
            <a:endParaRPr lang="ru-RU" sz="1500" dirty="0">
              <a:solidFill>
                <a:srgbClr val="FF000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Очная форма обучения для всех категорий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 в программах ПК в дистанционном формате (16, 24, 36 часов):</a:t>
            </a:r>
          </a:p>
          <a:p>
            <a:pPr marL="450215" algn="just">
              <a:lnSpc>
                <a:spcPct val="107000"/>
              </a:lnSpc>
              <a:spcAft>
                <a:spcPts val="0"/>
              </a:spcAft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- для учителей-предметников, учителей начальных классов и педагогов ДОО, ДОД </a:t>
            </a:r>
            <a:r>
              <a:rPr lang="ru-RU" sz="15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высшей кв. кат.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36 часов;</a:t>
            </a:r>
          </a:p>
          <a:p>
            <a:pPr marL="450215" algn="just">
              <a:lnSpc>
                <a:spcPct val="107000"/>
              </a:lnSpc>
              <a:spcAft>
                <a:spcPts val="0"/>
              </a:spcAft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- для педагогов </a:t>
            </a:r>
            <a:r>
              <a:rPr lang="ru-RU" sz="15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первой кв. категории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24 часа;</a:t>
            </a:r>
          </a:p>
          <a:p>
            <a:pPr marL="450215" algn="just">
              <a:lnSpc>
                <a:spcPct val="107000"/>
              </a:lnSpc>
              <a:spcAft>
                <a:spcPts val="0"/>
              </a:spcAft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- для педагогов </a:t>
            </a:r>
            <a:r>
              <a:rPr lang="ru-RU" sz="15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категории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16 часов.</a:t>
            </a:r>
          </a:p>
          <a:p>
            <a:pPr marL="4572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5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Объем </a:t>
            </a:r>
            <a:r>
              <a:rPr lang="ru-RU" sz="15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программ:</a:t>
            </a:r>
            <a:endParaRPr lang="ru-RU" sz="1500" dirty="0">
              <a:solidFill>
                <a:srgbClr val="FF000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5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64 (72) часа – педагоги ДОО, ДОД, учителя начальных классов, педагоги-психологи, педагоги-библиотекари.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96 часов -  учителя-предметники, учителя-дефектологи.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72-108 часов – руководители ОО.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112, 185 часов – педагоги, показавшие удовлетворительный и неудовлетворительный уровни владения профессиональными компетенциями (зона низкого качества).   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5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69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848871" cy="648072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 smtClean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  <a:t>Этапы подготовительной работы</a:t>
            </a:r>
            <a:endParaRPr lang="ru-RU" sz="3200" dirty="0">
              <a:solidFill>
                <a:srgbClr val="9E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268760"/>
            <a:ext cx="7992888" cy="5256584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Прохождение анкетирования с 10 по 14 сентября;</a:t>
            </a:r>
          </a:p>
          <a:p>
            <a:pPr>
              <a:buFontTx/>
              <a:buChar char="-"/>
            </a:pPr>
            <a:endPara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Подача заявлений с 5 по 15 декабря;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70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064896" cy="5486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Анкета 2019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404664"/>
            <a:ext cx="8712968" cy="6264696"/>
          </a:xfrm>
        </p:spPr>
        <p:txBody>
          <a:bodyPr>
            <a:no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12-ти приоритетных направлений повышения квалификации необходимо выбрать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направление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актуальное для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повышения квалификации в 2019 году. Если такого нет, можно указать желаемое, выбрав пункт «Иное» - 2.13.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предметной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компетентности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(педагогов).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методической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компетентности в преподавании предметной области.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психолого-педагогической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компетентности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(педагогов).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коммуникативной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компетентности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(педагогов).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в которую включены модули, одновременно отражающие ключевые направления профессионального развития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(педагога): </a:t>
            </a: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предметное, методическое, психолого-педагогическое, коммуникативное.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учителя(педагога)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навыки развития у обучающихся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метапредметных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умений (например, креативность, критическое мышление, умение решать проблемы и др.).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работы в поликультурной или многоязычной среде.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навыки в области цифровых технологий применительно к работе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обучения детей с ограниченными возможностями здоровья (ОВЗ).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развивает у 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оценивания обучающихся.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подготовке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тьюторов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области цифровых технологий.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Дистанционная программа ПК для отдельных категорий участников: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старших воспитателей, учителей обществознания, географии, педагогов ДОД.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Иное ____________________________________________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1391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20879" cy="864096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Сделать: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052736"/>
            <a:ext cx="8640960" cy="532859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Списки педагогов для выставления причины отказа сдать до 10 сентября;</a:t>
            </a:r>
          </a:p>
          <a:p>
            <a:endPara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Анкетирование пройти: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ДОУ, УДО - 10-12 сентября </a:t>
            </a:r>
          </a:p>
          <a:p>
            <a:pPr marL="45720" indent="0">
              <a:buNone/>
            </a:pPr>
            <a:r>
              <a:rPr lang="ru-RU" sz="2800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(мониторинг 13 сентября)</a:t>
            </a:r>
          </a:p>
          <a:p>
            <a:endPara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Школы 10-13 сентября      </a:t>
            </a:r>
            <a:r>
              <a:rPr lang="ru-RU" sz="2800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(мониторинг </a:t>
            </a:r>
            <a:r>
              <a:rPr lang="ru-RU" sz="2800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2800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сентября)</a:t>
            </a:r>
            <a:endParaRPr lang="ru-RU" sz="2800" i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83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04855" cy="1080120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196752"/>
            <a:ext cx="7848872" cy="5112568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осуществлять организационно-методическую поддержку в организации повышения квалификации педагогических и руководящих работников в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по персонифицированной модели повышения квалификации;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своевременно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корректировать базу данных на присвоение УН;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исключить отказ от уникальных номеров без  объективных причин;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отслеживать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своевременное прохождение курсов повышения квалификации, 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занесение подтверждения в ЭО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прохождения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посткурсового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мониторинга;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разъяснительную работу по соблюдению ФЗ «Об образовании», прохождению переподготовки руководящих и педагогических работников в соответствии с ЕКС;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27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200800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Школа вновь назначенного куратора аттестации и курсовой подготовки педагогов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628800"/>
            <a:ext cx="7416824" cy="475252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ДОУ - 10 сентября в 10.00</a:t>
            </a:r>
          </a:p>
          <a:p>
            <a:r>
              <a:rPr lang="ru-RU" sz="2400" smtClean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Школы, УДО </a:t>
            </a:r>
            <a:r>
              <a:rPr lang="ru-RU" sz="2400" dirty="0" smtClean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- 10 </a:t>
            </a:r>
            <a:r>
              <a:rPr lang="ru-RU" sz="2400" smtClean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сентября в 15.00</a:t>
            </a:r>
            <a:endParaRPr lang="ru-RU" sz="2400" dirty="0">
              <a:solidFill>
                <a:srgbClr val="9A11B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388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5513" t="18200" r="24400" b="11801"/>
          <a:stretch/>
        </p:blipFill>
        <p:spPr>
          <a:xfrm>
            <a:off x="611560" y="548680"/>
            <a:ext cx="8165217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917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116632"/>
            <a:ext cx="7766248" cy="4320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«Развитие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образования»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Указ </a:t>
            </a:r>
            <a:r>
              <a:rPr lang="ru-RU" sz="2000" b="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Президента Российской Федерации №204 от 07.07.2018 </a:t>
            </a:r>
            <a:r>
              <a:rPr lang="ru-RU" sz="2000" b="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года)</a:t>
            </a:r>
            <a:br>
              <a:rPr lang="ru-RU" sz="2000" b="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</a:br>
            <a:r>
              <a:rPr lang="ru-RU" sz="2000" b="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/>
            </a:r>
            <a:br>
              <a:rPr lang="ru-RU" sz="2000" b="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980728"/>
            <a:ext cx="8064896" cy="5472608"/>
          </a:xfrm>
        </p:spPr>
        <p:txBody>
          <a:bodyPr/>
          <a:lstStyle/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ФП «Современная школа»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ФП </a:t>
            </a:r>
            <a:r>
              <a:rPr lang="ru-RU" sz="2400" b="1" dirty="0" smtClean="0">
                <a:solidFill>
                  <a:srgbClr val="0070C0"/>
                </a:solidFill>
              </a:rPr>
              <a:t>«</a:t>
            </a:r>
            <a:r>
              <a:rPr lang="ru-RU" sz="2400" b="1" dirty="0">
                <a:solidFill>
                  <a:srgbClr val="0070C0"/>
                </a:solidFill>
              </a:rPr>
              <a:t>Успех каждого ребенка»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ФП </a:t>
            </a:r>
            <a:r>
              <a:rPr lang="ru-RU" sz="2400" b="1" dirty="0">
                <a:solidFill>
                  <a:srgbClr val="0070C0"/>
                </a:solidFill>
              </a:rPr>
              <a:t>«Современные родители»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ФП </a:t>
            </a:r>
            <a:r>
              <a:rPr lang="ru-RU" sz="2400" b="1" dirty="0">
                <a:solidFill>
                  <a:srgbClr val="0070C0"/>
                </a:solidFill>
              </a:rPr>
              <a:t>«Цифровая школа»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ФП </a:t>
            </a:r>
            <a:r>
              <a:rPr lang="ru-RU" sz="2400" b="1" dirty="0">
                <a:solidFill>
                  <a:srgbClr val="0070C0"/>
                </a:solidFill>
              </a:rPr>
              <a:t>«Учитель будущего»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ФП </a:t>
            </a:r>
            <a:r>
              <a:rPr lang="ru-RU" sz="2400" b="1" dirty="0">
                <a:solidFill>
                  <a:srgbClr val="0070C0"/>
                </a:solidFill>
              </a:rPr>
              <a:t>«Молодые профессионалы»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ФП </a:t>
            </a:r>
            <a:r>
              <a:rPr lang="ru-RU" sz="2400" b="1" dirty="0">
                <a:solidFill>
                  <a:srgbClr val="0070C0"/>
                </a:solidFill>
              </a:rPr>
              <a:t>«Новые возможности для каждого»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ФП </a:t>
            </a:r>
            <a:r>
              <a:rPr lang="ru-RU" sz="2400" b="1" dirty="0">
                <a:solidFill>
                  <a:srgbClr val="0070C0"/>
                </a:solidFill>
              </a:rPr>
              <a:t>«Социальная активность»</a:t>
            </a:r>
            <a:endParaRPr lang="ru-RU" sz="2400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ФП </a:t>
            </a:r>
            <a:r>
              <a:rPr lang="ru-RU" sz="2400" b="1" dirty="0">
                <a:solidFill>
                  <a:srgbClr val="0070C0"/>
                </a:solidFill>
              </a:rPr>
              <a:t> «Повышение конкурентоспособности российского высшего </a:t>
            </a:r>
            <a:r>
              <a:rPr lang="ru-RU" sz="2400" b="1" dirty="0" smtClean="0">
                <a:solidFill>
                  <a:srgbClr val="0070C0"/>
                </a:solidFill>
              </a:rPr>
              <a:t>образования»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181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700809"/>
            <a:ext cx="8208911" cy="4233856"/>
          </a:xfrm>
        </p:spPr>
        <p:txBody>
          <a:bodyPr>
            <a:normAutofit/>
          </a:bodyPr>
          <a:lstStyle/>
          <a:p>
            <a:pPr algn="just"/>
            <a:r>
              <a:rPr lang="ru-RU" sz="2400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….Система </a:t>
            </a:r>
            <a:r>
              <a:rPr lang="ru-RU" sz="2400" i="1" dirty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учительского роста основана на </a:t>
            </a:r>
            <a:r>
              <a:rPr lang="ru-RU" sz="2400" i="1" u="sng" dirty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профессиональном развитии педагога </a:t>
            </a:r>
            <a:r>
              <a:rPr lang="ru-RU" sz="2400" i="1" dirty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в соответствии  с требованиями профессионального стандарта  и предполагает  модернизацию педагогического образования</a:t>
            </a:r>
            <a:r>
              <a:rPr lang="ru-RU" sz="2400" b="1" i="1" dirty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, в том числе дополнительного профессионального образования педагогических кадров</a:t>
            </a:r>
            <a:r>
              <a:rPr lang="ru-RU" sz="24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i="1" u="sng" dirty="0" smtClean="0">
              <a:solidFill>
                <a:srgbClr val="0070C0"/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Задача</a:t>
            </a:r>
            <a:r>
              <a:rPr lang="ru-RU" sz="24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внедрение национальной системы учительского роста (НСУР), охватывающей не менее 50% учителей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школ.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404664"/>
            <a:ext cx="8424936" cy="1296143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Национальная система учительского роста (НСУР)</a:t>
            </a:r>
            <a:br>
              <a:rPr lang="ru-RU" sz="320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9A11B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861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08720"/>
            <a:ext cx="8424936" cy="5544615"/>
          </a:xfrm>
        </p:spPr>
        <p:txBody>
          <a:bodyPr>
            <a:normAutofit fontScale="70000" lnSpcReduction="20000"/>
          </a:bodyPr>
          <a:lstStyle/>
          <a:p>
            <a:endParaRPr lang="ru-RU" sz="2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1.Новая </a:t>
            </a:r>
            <a:r>
              <a:rPr lang="ru-RU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модель аттестации </a:t>
            </a:r>
            <a:r>
              <a:rPr lang="ru-RU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педкадров</a:t>
            </a:r>
            <a:r>
              <a:rPr lang="ru-RU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(модель предусматривает оценку компетентности педагога на основе </a:t>
            </a:r>
            <a:r>
              <a:rPr lang="ru-RU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единых</a:t>
            </a:r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федеральных  оценочных материалов </a:t>
            </a:r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(ЕФОМ): предметные, методические, психолого-педагогические, коммуникативные)</a:t>
            </a:r>
          </a:p>
          <a:p>
            <a:endParaRPr lang="ru-RU" sz="2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2.Профессиональное 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развитие, персонифицированное повышение квалификации </a:t>
            </a:r>
          </a:p>
          <a:p>
            <a:r>
              <a:rPr lang="ru-RU" sz="26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результатам оценки должно быть обеспечено персонифицированное ПК учителя, должны быть изменения в 4-х профессиональных компетенциях, эти компетенции должны быть ядром содержания программ ПК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3.Мотивация</a:t>
            </a:r>
            <a:r>
              <a:rPr lang="ru-RU" sz="2600" b="1" dirty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, стимулирование, поощрение </a:t>
            </a:r>
            <a:r>
              <a:rPr lang="ru-RU" sz="2600" dirty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(профессиональные конкурсы, гранты профессионального роста учителя</a:t>
            </a:r>
            <a:r>
              <a:rPr lang="ru-RU" sz="2600" dirty="0" smtClean="0"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4.Подготовка педагогических </a:t>
            </a:r>
            <a:r>
              <a:rPr lang="ru-RU" sz="2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кадров </a:t>
            </a:r>
          </a:p>
          <a:p>
            <a:r>
              <a:rPr lang="ru-RU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(целевое обучение будущих педагогов, профессиональная сертификация выпускников вузов)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16632"/>
            <a:ext cx="8424936" cy="936105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9A11BF"/>
                </a:solidFill>
                <a:latin typeface="Times New Roman" pitchFamily="18" charset="0"/>
                <a:cs typeface="Times New Roman" pitchFamily="18" charset="0"/>
              </a:rPr>
              <a:t>Национальная система учительского роста</a:t>
            </a:r>
            <a:endParaRPr lang="ru-RU" sz="2800" dirty="0">
              <a:solidFill>
                <a:srgbClr val="9A11B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433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08911" cy="864096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err="1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Грантовая</a:t>
            </a:r>
            <a:r>
              <a:rPr lang="ru-RU" sz="240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поддержка профессионального роста учителей </a:t>
            </a:r>
            <a:r>
              <a:rPr lang="ru-RU" sz="220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Республики</a:t>
            </a:r>
            <a:r>
              <a:rPr lang="ru-RU" sz="240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Татарстан</a:t>
            </a:r>
            <a:br>
              <a:rPr lang="ru-RU" sz="240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гранта – мотивация на профессиональное развитие и наставническую деятельность  (с молодыми учителями и учителями с профессиональными дефицитами)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132856"/>
            <a:ext cx="5328592" cy="4392488"/>
          </a:xfrm>
        </p:spPr>
        <p:txBody>
          <a:bodyPr>
            <a:normAutofit fontScale="25000" lnSpcReduction="20000"/>
          </a:bodyPr>
          <a:lstStyle/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Учитель-эксперт</a:t>
            </a: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pPr marL="0" indent="0">
              <a:lnSpc>
                <a:spcPts val="1300"/>
              </a:lnSpc>
              <a:buNone/>
            </a:pP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подали </a:t>
            </a:r>
            <a: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210 </a:t>
            </a: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отобрано </a:t>
            </a: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108 </a:t>
            </a: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педагогов</a:t>
            </a:r>
          </a:p>
          <a:p>
            <a:pPr marL="0" indent="0">
              <a:lnSpc>
                <a:spcPts val="1300"/>
              </a:lnSpc>
              <a:buNone/>
            </a:pP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/10 000рублей ежемесячно/ </a:t>
            </a:r>
          </a:p>
          <a:p>
            <a:pPr marL="0" indent="0">
              <a:lnSpc>
                <a:spcPts val="1300"/>
              </a:lnSpc>
              <a:buNone/>
            </a:pPr>
            <a:endParaRPr lang="ru-RU" sz="7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«Учитель- наставник»: </a:t>
            </a:r>
          </a:p>
          <a:p>
            <a:pPr marL="0" indent="0">
              <a:lnSpc>
                <a:spcPts val="1300"/>
              </a:lnSpc>
              <a:buNone/>
            </a:pPr>
            <a: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подали 625 </a:t>
            </a: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отобрано </a:t>
            </a: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150 педагогов </a:t>
            </a:r>
            <a:endParaRPr lang="ru-RU" sz="7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ts val="1300"/>
              </a:lnSpc>
              <a:buNone/>
            </a:pP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8 000 рублей ежемесячно/</a:t>
            </a: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endParaRPr lang="ru-RU" sz="7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«Учитель- мастер»: </a:t>
            </a:r>
            <a:endParaRPr lang="ru-RU" sz="7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ts val="1300"/>
              </a:lnSpc>
              <a:buNone/>
            </a:pPr>
            <a: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подали </a:t>
            </a:r>
            <a:r>
              <a:rPr lang="ru-RU" sz="7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418 </a:t>
            </a: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отобрано 250 педагогов </a:t>
            </a:r>
            <a:endParaRPr lang="ru-RU" sz="7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ts val="1300"/>
              </a:lnSpc>
              <a:buNone/>
            </a:pPr>
            <a:r>
              <a:rPr lang="ru-RU" sz="7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5 000 рублей ежемесячно/</a:t>
            </a: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endParaRPr lang="ru-RU" sz="7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«Старший учитель»: </a:t>
            </a:r>
            <a:endParaRPr lang="ru-RU" sz="7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ts val="1300"/>
              </a:lnSpc>
              <a:buNone/>
            </a:pPr>
            <a: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подали </a:t>
            </a:r>
            <a:r>
              <a:rPr lang="ru-RU" sz="7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396 </a:t>
            </a:r>
            <a:r>
              <a:rPr lang="ru-RU" sz="7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отобрано 200 педагогов /4 000 рублей ежемесячно/</a:t>
            </a:r>
          </a:p>
          <a:p>
            <a:pPr marL="0" indent="0">
              <a:lnSpc>
                <a:spcPts val="2300"/>
              </a:lnSpc>
              <a:buFont typeface="Wingdings" pitchFamily="2" charset="2"/>
              <a:buNone/>
            </a:pPr>
            <a:r>
              <a:rPr lang="ru-RU" sz="7200" b="1" i="1" dirty="0" smtClean="0">
                <a:solidFill>
                  <a:srgbClr val="C00000"/>
                </a:solidFill>
                <a:cs typeface="Times New Roman" pitchFamily="18" charset="0"/>
              </a:rPr>
              <a:t>  </a:t>
            </a:r>
            <a:r>
              <a:rPr lang="ru-RU" sz="7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sz="7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подали</a:t>
            </a:r>
            <a:r>
              <a:rPr lang="ru-RU" sz="7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1649</a:t>
            </a:r>
            <a:r>
              <a:rPr lang="ru-RU" sz="7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/отобрано: 708 </a:t>
            </a:r>
            <a:r>
              <a:rPr lang="ru-RU" sz="7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грантополучателей</a:t>
            </a:r>
            <a:endParaRPr lang="ru-RU" sz="7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2420888"/>
            <a:ext cx="4176464" cy="1926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endParaRPr lang="ru-RU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Учитель-эксперт» -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18 </a:t>
            </a: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300"/>
              </a:lnSpc>
            </a:pP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«Учитель- наставник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 - 2</a:t>
            </a:r>
          </a:p>
          <a:p>
            <a:pPr>
              <a:lnSpc>
                <a:spcPts val="1300"/>
              </a:lnSpc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«Учитель-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мастер»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1300"/>
              </a:lnSpc>
            </a:pP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1300"/>
              </a:lnSpc>
              <a:buFont typeface="Wingdings" pitchFamily="2" charset="2"/>
              <a:buChar char="ü"/>
            </a:pP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«Старший учитель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 - 4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53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08720"/>
            <a:ext cx="8424936" cy="5544615"/>
          </a:xfrm>
        </p:spPr>
        <p:txBody>
          <a:bodyPr>
            <a:normAutofit/>
          </a:bodyPr>
          <a:lstStyle/>
          <a:p>
            <a:endParaRPr lang="ru-RU" sz="2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16633"/>
            <a:ext cx="8424936" cy="64807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1.Новая модель аттестации </a:t>
            </a:r>
            <a:r>
              <a:rPr lang="ru-RU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педкадров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9A11B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836712"/>
            <a:ext cx="82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Ведется обсуждение единых критериев общей оценки квалификации учителя и стимулирования повышения качества выполнения непосредственно связанных с образовательной деятельностью дополнительных видов педагогической работы, в частности, руководство методическими объединениями и педагогическое наставничество.</a:t>
            </a:r>
          </a:p>
          <a:p>
            <a:pPr algn="just"/>
            <a:endParaRPr lang="ru-RU" sz="2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Прорабатываемые задачи: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устранение избыточной  отчетности учителей при аттестации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разработки механизмов учета мнения выпускников общеобразовательных организаций в рамках проведения общественной экспертизы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создание условий и стимулов для повышения профессионального уровня учителей в рамках аттестации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переход от сложившихся  региональных  систем аттестации к федеральной системе (критериям и процедурам) аттестации учителей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(к 1 января 2019 года)</a:t>
            </a:r>
          </a:p>
        </p:txBody>
      </p:sp>
    </p:spTree>
    <p:extLst>
      <p:ext uri="{BB962C8B-B14F-4D97-AF65-F5344CB8AC3E}">
        <p14:creationId xmlns:p14="http://schemas.microsoft.com/office/powerpoint/2010/main" val="1859851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8496944" cy="5400599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Персонифицированная модель </a:t>
            </a:r>
            <a:r>
              <a:rPr lang="ru-RU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адресная, ориентированная на конкретного учителя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(педагога), его потребности и осознанные дефициты профессиональных компетентностей , достижения нового качества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endParaRPr lang="ru-RU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42900" lvl="1" indent="-342900" algn="l">
              <a:buFont typeface="Arial" pitchFamily="34" charset="0"/>
              <a:buChar char="•"/>
            </a:pPr>
            <a:r>
              <a:rPr lang="ru-RU" sz="2200" u="sng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sz="22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предметной компетентности учителей при проведении </a:t>
            </a:r>
            <a:r>
              <a:rPr lang="ru-RU" sz="2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любых курсов;</a:t>
            </a:r>
            <a:endParaRPr lang="ru-RU" sz="22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l">
              <a:buFont typeface="Arial" pitchFamily="34" charset="0"/>
              <a:buChar char="•"/>
            </a:pPr>
            <a:r>
              <a:rPr lang="ru-RU" sz="22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отмена процедуры </a:t>
            </a:r>
            <a:r>
              <a:rPr lang="ru-RU" sz="2200" dirty="0" err="1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ассесмента</a:t>
            </a:r>
            <a:r>
              <a:rPr lang="ru-RU" sz="22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для руководителей, использование процедуры оценки управленческих компетенций в разработке уровневых программ </a:t>
            </a:r>
            <a:r>
              <a:rPr lang="ru-RU" sz="2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ПК;</a:t>
            </a:r>
            <a:endParaRPr lang="ru-RU" sz="22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l">
              <a:buFont typeface="Arial" pitchFamily="34" charset="0"/>
              <a:buChar char="•"/>
            </a:pPr>
            <a:r>
              <a:rPr lang="ru-RU" sz="22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независимая </a:t>
            </a:r>
            <a:r>
              <a:rPr lang="ru-RU" sz="2200" u="sng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оценка качества освоения </a:t>
            </a:r>
            <a:r>
              <a:rPr lang="ru-RU" sz="22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программ и  получение электронного документа (ЭЦП): </a:t>
            </a:r>
            <a:r>
              <a:rPr lang="ru-RU" sz="21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(</a:t>
            </a:r>
            <a:r>
              <a:rPr lang="ru-RU" sz="2100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апробация </a:t>
            </a:r>
            <a:r>
              <a:rPr lang="ru-RU" sz="2100" i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в конце учебного </a:t>
            </a:r>
            <a:r>
              <a:rPr lang="ru-RU" sz="2100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года</a:t>
            </a:r>
            <a:r>
              <a:rPr lang="ru-RU" sz="2100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)</a:t>
            </a:r>
            <a:endParaRPr lang="ru-RU" sz="2100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16632"/>
            <a:ext cx="8424936" cy="936103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2.Профессиональное развитие, персонифицированное повышение квалификации 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9A11B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836712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95069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Другая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0081A5"/>
      </a:accent6>
      <a:hlink>
        <a:srgbClr val="EB8803"/>
      </a:hlink>
      <a:folHlink>
        <a:srgbClr val="5F779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1214</TotalTime>
  <Words>1250</Words>
  <Application>Microsoft Office PowerPoint</Application>
  <PresentationFormat>Экран (4:3)</PresentationFormat>
  <Paragraphs>209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Воздушный поток</vt:lpstr>
      <vt:lpstr>Презентация PowerPoint</vt:lpstr>
      <vt:lpstr>Презентация PowerPoint</vt:lpstr>
      <vt:lpstr>Презентация PowerPoint</vt:lpstr>
      <vt:lpstr>Национальный проект «Развитие образования»  (Указ Президента Российской Федерации №204 от 07.07.2018 года)    </vt:lpstr>
      <vt:lpstr>Национальная система учительского роста (НСУР) </vt:lpstr>
      <vt:lpstr>Национальная система учительского роста</vt:lpstr>
      <vt:lpstr>Грантовая поддержка профессионального роста учителей Республики Татарстан Цель гранта – мотивация на профессиональное развитие и наставническую деятельность  (с молодыми учителями и учителями с профессиональными дефицитами)  </vt:lpstr>
      <vt:lpstr>1.Новая модель аттестации педкадров  </vt:lpstr>
      <vt:lpstr>2.Профессиональное развитие, персонифицированное повышение квалификации  </vt:lpstr>
      <vt:lpstr>Письмо Департамента государственной политики в сфере общего образования МОиН РФ от 27.12.2017 года №08-2739  «О модернизации системы дополнительного педагогического образования в Российской Федерации»</vt:lpstr>
      <vt:lpstr>Независимая оценка качества ПК –  Посткурсовой мониторинг </vt:lpstr>
      <vt:lpstr>Презентация PowerPoint</vt:lpstr>
      <vt:lpstr>Результаты ПКМ в разрезе образовательных организаций</vt:lpstr>
      <vt:lpstr>Анализ ПКМ по предметам</vt:lpstr>
      <vt:lpstr>Посткурсовой мониторинг (школы)</vt:lpstr>
      <vt:lpstr>Посткурсовой мониторинг ДОУ</vt:lpstr>
      <vt:lpstr>Подтверждение ПК</vt:lpstr>
      <vt:lpstr>Мониторинг оценки качества повышения квалификации</vt:lpstr>
      <vt:lpstr>Изменения в работе модуля:</vt:lpstr>
      <vt:lpstr>Функционал оператора образовательной организации:</vt:lpstr>
      <vt:lpstr>В работе:</vt:lpstr>
      <vt:lpstr>Новое в 2019 году</vt:lpstr>
      <vt:lpstr>Этапы подготовительной работы</vt:lpstr>
      <vt:lpstr>Анкета 2019</vt:lpstr>
      <vt:lpstr>Сделать:</vt:lpstr>
      <vt:lpstr>Задачи: </vt:lpstr>
      <vt:lpstr>Школа вновь назначенного куратора аттестации и курсовой подготовки педагогов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Национальная система учительского роста (НСУР)</dc:title>
  <dc:creator>1</dc:creator>
  <cp:lastModifiedBy>1</cp:lastModifiedBy>
  <cp:revision>87</cp:revision>
  <dcterms:created xsi:type="dcterms:W3CDTF">2018-04-26T08:07:44Z</dcterms:created>
  <dcterms:modified xsi:type="dcterms:W3CDTF">2018-10-09T07:03:40Z</dcterms:modified>
</cp:coreProperties>
</file>